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7" r:id="rId2"/>
    <p:sldId id="260" r:id="rId3"/>
    <p:sldId id="261" r:id="rId4"/>
    <p:sldId id="318" r:id="rId5"/>
    <p:sldId id="301" r:id="rId6"/>
    <p:sldId id="262" r:id="rId7"/>
    <p:sldId id="314" r:id="rId8"/>
    <p:sldId id="315" r:id="rId9"/>
    <p:sldId id="316" r:id="rId10"/>
    <p:sldId id="317" r:id="rId11"/>
    <p:sldId id="263" r:id="rId12"/>
    <p:sldId id="265" r:id="rId13"/>
    <p:sldId id="266" r:id="rId14"/>
    <p:sldId id="268" r:id="rId15"/>
    <p:sldId id="267" r:id="rId16"/>
    <p:sldId id="269" r:id="rId17"/>
    <p:sldId id="303" r:id="rId18"/>
    <p:sldId id="304" r:id="rId19"/>
    <p:sldId id="270" r:id="rId20"/>
    <p:sldId id="271" r:id="rId21"/>
    <p:sldId id="272" r:id="rId22"/>
    <p:sldId id="273" r:id="rId23"/>
    <p:sldId id="274" r:id="rId24"/>
    <p:sldId id="279" r:id="rId25"/>
    <p:sldId id="307" r:id="rId26"/>
    <p:sldId id="280" r:id="rId27"/>
    <p:sldId id="281" r:id="rId28"/>
    <p:sldId id="306" r:id="rId29"/>
    <p:sldId id="282" r:id="rId30"/>
    <p:sldId id="308" r:id="rId31"/>
    <p:sldId id="283" r:id="rId32"/>
    <p:sldId id="275" r:id="rId33"/>
    <p:sldId id="276" r:id="rId34"/>
    <p:sldId id="302" r:id="rId35"/>
    <p:sldId id="277" r:id="rId36"/>
    <p:sldId id="286" r:id="rId37"/>
    <p:sldId id="290" r:id="rId38"/>
    <p:sldId id="288" r:id="rId39"/>
    <p:sldId id="291" r:id="rId40"/>
    <p:sldId id="305" r:id="rId41"/>
    <p:sldId id="309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312" r:id="rId50"/>
    <p:sldId id="300" r:id="rId51"/>
    <p:sldId id="313" r:id="rId52"/>
    <p:sldId id="299" r:id="rId53"/>
    <p:sldId id="319" r:id="rId54"/>
    <p:sldId id="278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64"/>
    <p:restoredTop sz="94623"/>
  </p:normalViewPr>
  <p:slideViewPr>
    <p:cSldViewPr snapToGrid="0" snapToObjects="1">
      <p:cViewPr varScale="1">
        <p:scale>
          <a:sx n="101" d="100"/>
          <a:sy n="101" d="100"/>
        </p:scale>
        <p:origin x="101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EADFB-914D-5D4F-BF12-6D5510D2A1D7}" type="datetimeFigureOut">
              <a:rPr lang="en-US" smtClean="0"/>
              <a:t>2/11/18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CD4A9-07E7-904F-8E79-961CFA782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D4A9-07E7-904F-8E79-961CFA78245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67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42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4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2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0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13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3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9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47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2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1276B-38BC-F24F-B36B-D23FB353AB88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8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062" y="5103930"/>
            <a:ext cx="4083616" cy="1069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665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Week 3: Virtualization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634179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infrastructure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4 useful distributed infrastructure patterns:</a:t>
            </a:r>
          </a:p>
          <a:p>
            <a:endParaRPr lang="en-US" dirty="0"/>
          </a:p>
          <a:p>
            <a:pPr lvl="1"/>
            <a:r>
              <a:rPr lang="en-US" dirty="0"/>
              <a:t>Load balancing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Proxy systems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Server trees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76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5905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load balancer </a:t>
            </a:r>
            <a:r>
              <a:rPr lang="en-US" dirty="0"/>
              <a:t>is a service which takes an incoming request and routes it to one of many backend servers.</a:t>
            </a:r>
          </a:p>
          <a:p>
            <a:pPr lvl="2"/>
            <a:r>
              <a:rPr lang="en-US" dirty="0"/>
              <a:t>Example: Internet request is routed to one webserver in a fleet of servers.</a:t>
            </a:r>
          </a:p>
          <a:p>
            <a:pPr lvl="1"/>
            <a:endParaRPr lang="en-US" dirty="0"/>
          </a:p>
          <a:p>
            <a:r>
              <a:rPr lang="en-US" dirty="0"/>
              <a:t>LB watches the health of servers and dynamically re-routes requests if a server fails.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62" y="4256108"/>
            <a:ext cx="4510446" cy="238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51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balancer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 load balancer can use a variety of algorithms to determine which server should handle a request.</a:t>
            </a:r>
          </a:p>
          <a:p>
            <a:pPr lvl="1"/>
            <a:r>
              <a:rPr lang="en-US" b="1" dirty="0"/>
              <a:t>Random</a:t>
            </a:r>
            <a:r>
              <a:rPr lang="en-US" dirty="0"/>
              <a:t>: each incoming request is sent to a random server in the fleet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Round-robin</a:t>
            </a:r>
            <a:r>
              <a:rPr lang="en-US" dirty="0"/>
              <a:t>: each incoming request is sent to a different server in a predetermined order</a:t>
            </a:r>
          </a:p>
          <a:p>
            <a:pPr lvl="2"/>
            <a:r>
              <a:rPr lang="en-US" dirty="0"/>
              <a:t>Can also be accomplished with DNS settings and is sometimes referred to as </a:t>
            </a:r>
            <a:r>
              <a:rPr lang="en-US" i="1" dirty="0"/>
              <a:t>spray-and-pray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5218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balancer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b="1" dirty="0"/>
              <a:t>Least load</a:t>
            </a:r>
            <a:r>
              <a:rPr lang="en-US" dirty="0"/>
              <a:t>: Load balancer monitors load of each server and sends requests to least loaded system</a:t>
            </a:r>
          </a:p>
          <a:p>
            <a:pPr lvl="2"/>
            <a:r>
              <a:rPr lang="en-US" dirty="0"/>
              <a:t>Problem? What if least loaded system is actually a new system added to the server fleet.</a:t>
            </a:r>
          </a:p>
          <a:p>
            <a:pPr lvl="2"/>
            <a:r>
              <a:rPr lang="en-US" dirty="0"/>
              <a:t>Least loaded system could be quickly overwhelmed because average load metrics lag behind requests.</a:t>
            </a:r>
          </a:p>
          <a:p>
            <a:pPr lvl="3"/>
            <a:r>
              <a:rPr lang="en-US" dirty="0"/>
              <a:t>Solution = </a:t>
            </a:r>
            <a:r>
              <a:rPr lang="en-US" b="1" dirty="0"/>
              <a:t>slow start.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Weighted round robin</a:t>
            </a:r>
            <a:r>
              <a:rPr lang="en-US" dirty="0"/>
              <a:t>: servers are given specific weights so that higher-weighted servers receive a greater percentage of requests.</a:t>
            </a:r>
          </a:p>
          <a:p>
            <a:pPr lvl="2"/>
            <a:r>
              <a:rPr lang="en-US" dirty="0"/>
              <a:t>Maybe some servers are more powerful than others.</a:t>
            </a:r>
          </a:p>
          <a:p>
            <a:pPr lvl="2"/>
            <a:r>
              <a:rPr lang="en-US" dirty="0"/>
              <a:t>Example: Server A is weighted at 100 and Server B is weighted at 50.</a:t>
            </a:r>
          </a:p>
        </p:txBody>
      </p:sp>
    </p:spTree>
    <p:extLst>
      <p:ext uri="{BB962C8B-B14F-4D97-AF65-F5344CB8AC3E}">
        <p14:creationId xmlns:p14="http://schemas.microsoft.com/office/powerpoint/2010/main" val="2950527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Proxy service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681" t="29206" r="1681" b="9019"/>
          <a:stretch/>
        </p:blipFill>
        <p:spPr>
          <a:xfrm>
            <a:off x="3856504" y="4002832"/>
            <a:ext cx="4883261" cy="233823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z="2800" dirty="0"/>
              <a:t>A proxy service takes an incoming request and may query multiple backend systems to create an aggregate response.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Response impacted by </a:t>
            </a:r>
            <a:br>
              <a:rPr lang="en-US" dirty="0"/>
            </a:br>
            <a:r>
              <a:rPr lang="en-US" dirty="0"/>
              <a:t>highest latency response.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73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server tree distributes processing using a tree (child-parent) structure.</a:t>
            </a:r>
          </a:p>
          <a:p>
            <a:endParaRPr lang="en-US" dirty="0"/>
          </a:p>
          <a:p>
            <a:r>
              <a:rPr lang="en-US" dirty="0"/>
              <a:t>Commonly used by distributed databases.</a:t>
            </a:r>
          </a:p>
          <a:p>
            <a:pPr lvl="1"/>
            <a:endParaRPr lang="en-US" dirty="0"/>
          </a:p>
          <a:p>
            <a:r>
              <a:rPr lang="en-US" dirty="0"/>
              <a:t>Found in services like Active Directory and DNS.</a:t>
            </a:r>
          </a:p>
          <a:p>
            <a:pPr lvl="1"/>
            <a:endParaRPr lang="en-US" dirty="0"/>
          </a:p>
          <a:p>
            <a:r>
              <a:rPr lang="en-US" dirty="0"/>
              <a:t>Main benefit is parallelization</a:t>
            </a:r>
            <a:br>
              <a:rPr lang="en-US" dirty="0"/>
            </a:br>
            <a:r>
              <a:rPr lang="en-US" dirty="0"/>
              <a:t> and reduced request latency.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841" y="4139234"/>
            <a:ext cx="3023409" cy="25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16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distributed state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29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State </a:t>
            </a:r>
            <a:r>
              <a:rPr lang="en-US" dirty="0"/>
              <a:t>refers to data that an application needs to </a:t>
            </a:r>
            <a:r>
              <a:rPr lang="en-US" b="1" dirty="0"/>
              <a:t>persist</a:t>
            </a:r>
            <a:r>
              <a:rPr lang="en-US" dirty="0"/>
              <a:t> (store) for a long duration.</a:t>
            </a:r>
          </a:p>
          <a:p>
            <a:endParaRPr lang="en-US" dirty="0"/>
          </a:p>
          <a:p>
            <a:r>
              <a:rPr lang="en-US" dirty="0"/>
              <a:t>Large distributed systems need to persist data.</a:t>
            </a:r>
          </a:p>
          <a:p>
            <a:pPr lvl="1"/>
            <a:r>
              <a:rPr lang="en-US" dirty="0"/>
              <a:t>A single database server will eventually run out of processing power, memory, or storage.</a:t>
            </a:r>
          </a:p>
          <a:p>
            <a:pPr lvl="2"/>
            <a:r>
              <a:rPr lang="en-US" dirty="0"/>
              <a:t>Facebook can’t store all their data on a single server.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Solution: Need to store data on multiple database servers.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845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397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How do we store data across multiple database servers?</a:t>
            </a:r>
          </a:p>
          <a:p>
            <a:endParaRPr lang="en-US" dirty="0"/>
          </a:p>
          <a:p>
            <a:r>
              <a:rPr lang="en-US" dirty="0"/>
              <a:t>Partition a database into multiple slices, called </a:t>
            </a:r>
            <a:r>
              <a:rPr lang="en-US" b="1" dirty="0"/>
              <a:t>shards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Shards are stored on multiple servers.</a:t>
            </a:r>
          </a:p>
          <a:p>
            <a:pPr lvl="1"/>
            <a:r>
              <a:rPr lang="en-US" dirty="0"/>
              <a:t>A server may contain one or more shards.</a:t>
            </a:r>
          </a:p>
          <a:p>
            <a:endParaRPr lang="en-US" dirty="0"/>
          </a:p>
          <a:p>
            <a:r>
              <a:rPr lang="en-US" dirty="0"/>
              <a:t>Apps distribute requests to multiple </a:t>
            </a:r>
            <a:r>
              <a:rPr lang="en-US" dirty="0" err="1"/>
              <a:t>sharded</a:t>
            </a:r>
            <a:r>
              <a:rPr lang="en-US" dirty="0"/>
              <a:t> database servers, improving performance for some operations.</a:t>
            </a:r>
          </a:p>
          <a:p>
            <a:pPr lvl="1"/>
            <a:r>
              <a:rPr lang="en-US" dirty="0"/>
              <a:t>Improved write and indexing performance.</a:t>
            </a:r>
          </a:p>
          <a:p>
            <a:pPr lvl="1"/>
            <a:r>
              <a:rPr lang="en-US" dirty="0"/>
              <a:t>Potential challenges rebalancing data on shards.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15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48" y="1509504"/>
            <a:ext cx="6990282" cy="48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84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CAP Principle describes a fundamental limitation associated with distributed databases.</a:t>
            </a:r>
          </a:p>
          <a:p>
            <a:endParaRPr lang="en-US" dirty="0"/>
          </a:p>
          <a:p>
            <a:r>
              <a:rPr lang="en-US" dirty="0"/>
              <a:t>Presented by Eric Brewer in 1999.</a:t>
            </a:r>
          </a:p>
          <a:p>
            <a:endParaRPr lang="en-US" dirty="0"/>
          </a:p>
          <a:p>
            <a:r>
              <a:rPr lang="en-US" b="1" dirty="0"/>
              <a:t>It is not possible to build a </a:t>
            </a:r>
            <a:br>
              <a:rPr lang="en-US" b="1" dirty="0"/>
            </a:br>
            <a:r>
              <a:rPr lang="en-US" b="1" dirty="0"/>
              <a:t>distributed system that guarantees</a:t>
            </a:r>
            <a:br>
              <a:rPr lang="en-US" b="1" dirty="0"/>
            </a:br>
            <a:r>
              <a:rPr lang="en-US" b="1" dirty="0"/>
              <a:t>consistency, availability, and </a:t>
            </a:r>
            <a:br>
              <a:rPr lang="en-US" b="1" dirty="0"/>
            </a:br>
            <a:r>
              <a:rPr lang="en-US" b="1" dirty="0"/>
              <a:t>partition tolerance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You can only pick</a:t>
            </a:r>
          </a:p>
          <a:p>
            <a:pPr marL="0" indent="0">
              <a:buNone/>
            </a:pPr>
            <a:r>
              <a:rPr lang="en-US" dirty="0"/>
              <a:t>	2 of the 3!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1" y="3303742"/>
            <a:ext cx="3192983" cy="33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59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infrastructure </a:t>
            </a:r>
          </a:p>
          <a:p>
            <a:r>
              <a:rPr lang="en-US" dirty="0"/>
              <a:t>Virtualization</a:t>
            </a:r>
          </a:p>
          <a:p>
            <a:r>
              <a:rPr lang="en-US" dirty="0" err="1"/>
              <a:t>Virtualbox</a:t>
            </a:r>
            <a:r>
              <a:rPr lang="en-US" dirty="0"/>
              <a:t> &amp; Vagrant</a:t>
            </a:r>
          </a:p>
        </p:txBody>
      </p:sp>
    </p:spTree>
    <p:extLst>
      <p:ext uri="{BB962C8B-B14F-4D97-AF65-F5344CB8AC3E}">
        <p14:creationId xmlns:p14="http://schemas.microsoft.com/office/powerpoint/2010/main" val="2704636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Consistency</a:t>
            </a:r>
            <a:endParaRPr lang="en-US" dirty="0"/>
          </a:p>
          <a:p>
            <a:pPr lvl="1"/>
            <a:r>
              <a:rPr lang="en-US" dirty="0"/>
              <a:t>All nodes present the same data at the same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consistency options:</a:t>
            </a:r>
          </a:p>
          <a:p>
            <a:pPr lvl="2"/>
            <a:r>
              <a:rPr lang="en-US" dirty="0"/>
              <a:t>Application waits until all server nodes are updated (slow – </a:t>
            </a:r>
            <a:r>
              <a:rPr lang="en-US" b="1" dirty="0"/>
              <a:t>strong consistency</a:t>
            </a:r>
            <a:r>
              <a:rPr lang="en-US" dirty="0"/>
              <a:t>).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Application reads data from an available server knowing data might be outdated (fast – </a:t>
            </a:r>
            <a:r>
              <a:rPr lang="en-US" b="1" dirty="0"/>
              <a:t>eventual consistency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Apps where transactions are </a:t>
            </a:r>
            <a:br>
              <a:rPr lang="en-US" dirty="0"/>
            </a:br>
            <a:r>
              <a:rPr lang="en-US" dirty="0"/>
              <a:t>significant, like banks, need strong </a:t>
            </a:r>
            <a:br>
              <a:rPr lang="en-US" dirty="0"/>
            </a:br>
            <a:r>
              <a:rPr lang="en-US" dirty="0"/>
              <a:t>consistency.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Apps where access speed is more </a:t>
            </a:r>
            <a:br>
              <a:rPr lang="en-US" dirty="0"/>
            </a:br>
            <a:r>
              <a:rPr lang="en-US" dirty="0"/>
              <a:t>important than data consistency, like </a:t>
            </a:r>
            <a:br>
              <a:rPr lang="en-US" dirty="0"/>
            </a:br>
            <a:r>
              <a:rPr lang="en-US" dirty="0"/>
              <a:t>social media, leverage eventual </a:t>
            </a:r>
            <a:br>
              <a:rPr lang="en-US" dirty="0"/>
            </a:br>
            <a:r>
              <a:rPr lang="en-US" dirty="0"/>
              <a:t>consistency.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730" y="4365697"/>
            <a:ext cx="3380273" cy="20484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3024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Availability</a:t>
            </a:r>
          </a:p>
          <a:p>
            <a:pPr lvl="1"/>
            <a:r>
              <a:rPr lang="en-US" dirty="0"/>
              <a:t>Means that applications are able to access the correct data and the service is fully functional.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spread and replicate data on multiple servers to guarantee availability.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an application on a </a:t>
            </a:r>
            <a:br>
              <a:rPr lang="en-US" dirty="0"/>
            </a:br>
            <a:r>
              <a:rPr lang="en-US" dirty="0"/>
              <a:t>single server be available? </a:t>
            </a:r>
            <a:br>
              <a:rPr lang="en-US" dirty="0"/>
            </a:br>
            <a:r>
              <a:rPr lang="en-US" dirty="0"/>
              <a:t>Sure, but a single server </a:t>
            </a:r>
            <a:br>
              <a:rPr lang="en-US" dirty="0"/>
            </a:br>
            <a:r>
              <a:rPr lang="en-US" dirty="0"/>
              <a:t>isn’t a distributed </a:t>
            </a:r>
            <a:br>
              <a:rPr lang="en-US" dirty="0"/>
            </a:br>
            <a:r>
              <a:rPr lang="en-US" dirty="0"/>
              <a:t>architecture. </a:t>
            </a:r>
            <a:r>
              <a:rPr lang="en-US" dirty="0">
                <a:sym typeface="Wingdings"/>
              </a:rPr>
              <a:t>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730" y="4365697"/>
            <a:ext cx="3380273" cy="20484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80282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Partition tolerance</a:t>
            </a:r>
          </a:p>
          <a:p>
            <a:pPr lvl="1"/>
            <a:r>
              <a:rPr lang="en-US" dirty="0"/>
              <a:t>The system continues to operate despite the failure of part of the system.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Classic failure scenario: </a:t>
            </a:r>
            <a:br>
              <a:rPr lang="en-US" dirty="0"/>
            </a:br>
            <a:r>
              <a:rPr lang="en-US" dirty="0"/>
              <a:t>network link is severed </a:t>
            </a:r>
            <a:br>
              <a:rPr lang="en-US" dirty="0"/>
            </a:br>
            <a:r>
              <a:rPr lang="en-US" dirty="0"/>
              <a:t>between two sets of servers </a:t>
            </a:r>
            <a:br>
              <a:rPr lang="en-US" dirty="0"/>
            </a:br>
            <a:r>
              <a:rPr lang="en-US" dirty="0"/>
              <a:t>in a fleet of servers, creating </a:t>
            </a:r>
            <a:br>
              <a:rPr lang="en-US" dirty="0"/>
            </a:br>
            <a:r>
              <a:rPr lang="en-US" dirty="0"/>
              <a:t>a partition (split-brain </a:t>
            </a:r>
            <a:br>
              <a:rPr lang="en-US" dirty="0"/>
            </a:br>
            <a:r>
              <a:rPr lang="en-US" dirty="0"/>
              <a:t>scenario).</a:t>
            </a:r>
          </a:p>
          <a:p>
            <a:pPr lvl="2"/>
            <a:r>
              <a:rPr lang="en-US" dirty="0"/>
              <a:t>Can’t maintain consistency </a:t>
            </a:r>
            <a:br>
              <a:rPr lang="en-US" dirty="0"/>
            </a:br>
            <a:r>
              <a:rPr lang="en-US" dirty="0"/>
              <a:t>because writes to one group of </a:t>
            </a:r>
            <a:br>
              <a:rPr lang="en-US" dirty="0"/>
            </a:br>
            <a:r>
              <a:rPr lang="en-US" dirty="0"/>
              <a:t>servers cannot be communicated</a:t>
            </a:r>
            <a:br>
              <a:rPr lang="en-US" dirty="0"/>
            </a:br>
            <a:r>
              <a:rPr lang="en-US" dirty="0"/>
              <a:t>to the other group.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730" y="4365697"/>
            <a:ext cx="3380273" cy="20484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1315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1622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Q: Why is understanding CAP important?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A: Because it informs our design decisions when persisting data in distributed infrastructure.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09" y="3388469"/>
            <a:ext cx="5339054" cy="297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11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7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NoSQL = Not only SQL.</a:t>
            </a:r>
          </a:p>
          <a:p>
            <a:endParaRPr lang="en-US" dirty="0"/>
          </a:p>
          <a:p>
            <a:r>
              <a:rPr lang="en-US" dirty="0"/>
              <a:t>Goal is to store data closer to the way it’s actually represented.</a:t>
            </a:r>
          </a:p>
          <a:p>
            <a:endParaRPr lang="en-US" dirty="0"/>
          </a:p>
          <a:p>
            <a:r>
              <a:rPr lang="en-US" dirty="0"/>
              <a:t>Several different types of NoSQL databases, each solving different scaling issues.</a:t>
            </a:r>
          </a:p>
          <a:p>
            <a:endParaRPr lang="en-US" dirty="0"/>
          </a:p>
          <a:p>
            <a:r>
              <a:rPr lang="en-US" dirty="0"/>
              <a:t>Growth of NoSQL correlated to the growth of distributed systems (~2010).</a:t>
            </a:r>
          </a:p>
        </p:txBody>
      </p:sp>
    </p:spTree>
    <p:extLst>
      <p:ext uri="{BB962C8B-B14F-4D97-AF65-F5344CB8AC3E}">
        <p14:creationId xmlns:p14="http://schemas.microsoft.com/office/powerpoint/2010/main" val="1927538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Four major types of NoSQL databases:</a:t>
            </a:r>
          </a:p>
          <a:p>
            <a:endParaRPr lang="en-US" dirty="0"/>
          </a:p>
          <a:p>
            <a:pPr lvl="1"/>
            <a:r>
              <a:rPr lang="en-US" dirty="0"/>
              <a:t>Key/value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Columnar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Document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1801994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Key/value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939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Key/value</a:t>
            </a:r>
          </a:p>
          <a:p>
            <a:pPr lvl="1"/>
            <a:r>
              <a:rPr lang="en-US" dirty="0"/>
              <a:t>Store a key/value set.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Query a key and get a value returned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Based on hashing algorithm &amp; easy to shard.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Popular way to store web user sessions</a:t>
            </a:r>
          </a:p>
          <a:p>
            <a:pPr lvl="2"/>
            <a:r>
              <a:rPr lang="en-US" dirty="0"/>
              <a:t>Key = </a:t>
            </a:r>
            <a:r>
              <a:rPr lang="en-US" dirty="0" err="1"/>
              <a:t>sessionId</a:t>
            </a:r>
            <a:endParaRPr lang="en-US" dirty="0"/>
          </a:p>
          <a:p>
            <a:pPr lvl="2"/>
            <a:r>
              <a:rPr lang="en-US" dirty="0"/>
              <a:t>Value = serialized session object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Examples: </a:t>
            </a:r>
            <a:r>
              <a:rPr lang="en-US" dirty="0" err="1"/>
              <a:t>Redis</a:t>
            </a:r>
            <a:r>
              <a:rPr lang="en-US" dirty="0"/>
              <a:t>, </a:t>
            </a:r>
            <a:r>
              <a:rPr lang="en-US" dirty="0" err="1"/>
              <a:t>Memcached</a:t>
            </a:r>
            <a:r>
              <a:rPr lang="en-US" dirty="0"/>
              <a:t>, Consul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312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Columnar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Columnar</a:t>
            </a:r>
          </a:p>
          <a:p>
            <a:pPr lvl="1"/>
            <a:r>
              <a:rPr lang="en-US" dirty="0"/>
              <a:t>Imagine pivoting a traditional database table.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Store columns instead of storing columns in sequential disk pages.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Offers super-fast aggregate operations due to less page lookups.</a:t>
            </a:r>
          </a:p>
          <a:p>
            <a:pPr lvl="2"/>
            <a:r>
              <a:rPr lang="en-US" dirty="0"/>
              <a:t>What’s the total profit across all products in the company?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Examples: </a:t>
            </a:r>
            <a:r>
              <a:rPr lang="en-US" dirty="0" err="1"/>
              <a:t>Hbase</a:t>
            </a:r>
            <a:r>
              <a:rPr lang="en-US" dirty="0"/>
              <a:t>, AWS Redshift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73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Columnar database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28" y="1843660"/>
            <a:ext cx="68453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00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455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Document</a:t>
            </a:r>
          </a:p>
          <a:p>
            <a:pPr lvl="1"/>
            <a:r>
              <a:rPr lang="en-US" dirty="0"/>
              <a:t>Store documents instead of individual atomic records.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document is stored in the form of </a:t>
            </a:r>
            <a:r>
              <a:rPr lang="en-US" dirty="0" err="1"/>
              <a:t>Javascript</a:t>
            </a:r>
            <a:r>
              <a:rPr lang="en-US" dirty="0"/>
              <a:t> Object Notation (JSON).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Supports hierarchical and embedded data structures.</a:t>
            </a:r>
          </a:p>
          <a:p>
            <a:pPr lvl="2"/>
            <a:r>
              <a:rPr lang="en-US" dirty="0"/>
              <a:t>A person can have many addresses, each address is embedded in the document.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Sometimes called schema-less databases (but that’s not necessarily true).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Examples: MongoDB, AWS </a:t>
            </a:r>
            <a:r>
              <a:rPr lang="en-US" dirty="0" err="1"/>
              <a:t>DynamoDB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25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distributed infrastructure?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computing architecture where software components are running on multiple systems.</a:t>
            </a:r>
          </a:p>
          <a:p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841" y="2920851"/>
            <a:ext cx="4906552" cy="367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15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database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52721"/>
            <a:ext cx="7620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5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NoSQL</a:t>
            </a:r>
            <a:r>
              <a:rPr lang="en-US" dirty="0"/>
              <a:t>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/>
              <a:t>Graph</a:t>
            </a:r>
          </a:p>
          <a:p>
            <a:pPr lvl="1"/>
            <a:r>
              <a:rPr lang="en-US" dirty="0"/>
              <a:t>Stores data in nodes and edges of a graph</a:t>
            </a:r>
          </a:p>
          <a:p>
            <a:pPr lvl="1"/>
            <a:r>
              <a:rPr lang="en-US" dirty="0"/>
              <a:t>Able to easily store and maintain complex relationships (social media)</a:t>
            </a:r>
          </a:p>
          <a:p>
            <a:pPr lvl="1"/>
            <a:r>
              <a:rPr lang="en-US" dirty="0"/>
              <a:t>Example Neo4j</a:t>
            </a:r>
          </a:p>
          <a:p>
            <a:pPr lvl="1"/>
            <a:endParaRPr lang="en-US" dirty="0"/>
          </a:p>
          <a:p>
            <a:r>
              <a:rPr lang="en-US" dirty="0"/>
              <a:t>If you are interested in NoSQL, take the Big Data Management course (SEIS 737).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53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system coupling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You learned about the concept of coupling in the software engineering course. </a:t>
            </a:r>
          </a:p>
          <a:p>
            <a:endParaRPr lang="en-US" dirty="0"/>
          </a:p>
          <a:p>
            <a:r>
              <a:rPr lang="en-US" b="1" dirty="0"/>
              <a:t>In general, loose coupling is desirable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Easier to maintain and replace components.</a:t>
            </a:r>
          </a:p>
          <a:p>
            <a:pPr lvl="1"/>
            <a:r>
              <a:rPr lang="en-US" dirty="0"/>
              <a:t>Fewer bugs and hidden dependencies.</a:t>
            </a:r>
          </a:p>
          <a:p>
            <a:pPr lvl="1"/>
            <a:r>
              <a:rPr lang="en-US" dirty="0"/>
              <a:t>More flexible.</a:t>
            </a:r>
          </a:p>
          <a:p>
            <a:pPr lvl="1"/>
            <a:endParaRPr lang="en-US" dirty="0"/>
          </a:p>
          <a:p>
            <a:r>
              <a:rPr lang="en-US" dirty="0"/>
              <a:t>Loose coupling is highly desirable in distributed systems as well.</a:t>
            </a:r>
          </a:p>
          <a:p>
            <a:endParaRPr lang="en-US" dirty="0"/>
          </a:p>
          <a:p>
            <a:r>
              <a:rPr lang="en-US" dirty="0"/>
              <a:t>We’ll look at application components like message buses which help to reduce coupling later in the semester.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338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982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The speed of small systems cannot easily be translated to large distributed systems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Applications running on a single server will encounter different bottlenecks as the service scales.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Doubling CPU or memory does not necessarily double performance.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performance bottleneck (constraint) always changes!</a:t>
            </a:r>
          </a:p>
          <a:p>
            <a:endParaRPr lang="en-US" dirty="0"/>
          </a:p>
          <a:p>
            <a:r>
              <a:rPr lang="en-US" b="1" dirty="0"/>
              <a:t>Network and disk I/O are orders of magnitude slower than CPU and memory access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Be very wary of these kinds of requests!</a:t>
            </a:r>
          </a:p>
          <a:p>
            <a:pPr lvl="1"/>
            <a:r>
              <a:rPr lang="en-US" dirty="0"/>
              <a:t>Slow request latencies are magnified at scale.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93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15"/>
            <a:ext cx="9074798" cy="68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08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 stack: combination of infrastructure, OS, and applications required to support a service.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Before early 2000’s, a stack = 1 server + 1 OS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15298" y="3214540"/>
            <a:ext cx="4506013" cy="1672486"/>
            <a:chOff x="735891" y="3175233"/>
            <a:chExt cx="7036736" cy="2437440"/>
          </a:xfrm>
        </p:grpSpPr>
        <p:sp>
          <p:nvSpPr>
            <p:cNvPr id="6" name="Rectangle 5"/>
            <p:cNvSpPr/>
            <p:nvPr/>
          </p:nvSpPr>
          <p:spPr>
            <a:xfrm>
              <a:off x="735892" y="4924203"/>
              <a:ext cx="703673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Compute/Storage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3175233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Software applications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Operating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9897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/>
              <a:t>We can create software which emulates hardware.</a:t>
            </a:r>
          </a:p>
          <a:p>
            <a:pPr lvl="1"/>
            <a:r>
              <a:rPr lang="en-US" dirty="0"/>
              <a:t>Each emulated virtual system can have its own OS and set of applications.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Multiple stacks are logically partitioned from a process, memory, and networking perspective.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857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solves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Servers become as easy to maintain as software.</a:t>
            </a:r>
          </a:p>
          <a:p>
            <a:pPr lvl="1"/>
            <a:r>
              <a:rPr lang="en-US" dirty="0"/>
              <a:t>It’s easier to move software around than physical servers.</a:t>
            </a:r>
          </a:p>
          <a:p>
            <a:pPr lvl="1"/>
            <a:endParaRPr lang="en-US" dirty="0"/>
          </a:p>
          <a:p>
            <a:r>
              <a:rPr lang="en-US" dirty="0"/>
              <a:t>No need to purchase a separate server for each user or team because virtualization provides partitioning.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51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First, some definitions:</a:t>
            </a:r>
          </a:p>
          <a:p>
            <a:pPr lvl="1"/>
            <a:r>
              <a:rPr lang="en-US" b="1" dirty="0"/>
              <a:t>Host machine</a:t>
            </a:r>
            <a:r>
              <a:rPr lang="en-US" dirty="0"/>
              <a:t>: physical server that supports multiple virtual machines.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Virtual machine</a:t>
            </a:r>
            <a:r>
              <a:rPr lang="en-US" dirty="0"/>
              <a:t>: virtualized server instance running on a host machine (also known as an </a:t>
            </a:r>
            <a:r>
              <a:rPr lang="en-US" i="1" dirty="0"/>
              <a:t>instance</a:t>
            </a:r>
            <a:r>
              <a:rPr lang="en-US" dirty="0"/>
              <a:t> or a </a:t>
            </a:r>
            <a:r>
              <a:rPr lang="en-US" i="1" dirty="0"/>
              <a:t>workload</a:t>
            </a:r>
            <a:r>
              <a:rPr lang="en-US" dirty="0"/>
              <a:t>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Host OS</a:t>
            </a:r>
            <a:r>
              <a:rPr lang="en-US" dirty="0"/>
              <a:t>: operating system running on a bare-metal server.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Guest OS</a:t>
            </a:r>
            <a:r>
              <a:rPr lang="en-US" dirty="0"/>
              <a:t>: operating system running on a virtual machine.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Hypervisor</a:t>
            </a:r>
            <a:r>
              <a:rPr lang="en-US" dirty="0"/>
              <a:t>: Software that emulates and manages the communication between virtual machines and the physical server.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047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01416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Hardware virtualization</a:t>
            </a:r>
          </a:p>
          <a:p>
            <a:pPr lvl="1"/>
            <a:r>
              <a:rPr lang="en-US" dirty="0"/>
              <a:t>Part of physical server dedicated to a specific stack.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 expensive mainframe-type systems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115" y="3827666"/>
            <a:ext cx="4829469" cy="269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2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You probably only need one computing device if you are the only one using a software app.</a:t>
            </a:r>
          </a:p>
          <a:p>
            <a:endParaRPr lang="en-US" dirty="0"/>
          </a:p>
          <a:p>
            <a:pPr lvl="1"/>
            <a:r>
              <a:rPr lang="en-US" dirty="0"/>
              <a:t>Mobile phone, laptop, tablet, etc.</a:t>
            </a:r>
          </a:p>
          <a:p>
            <a:pPr lvl="1"/>
            <a:endParaRPr lang="en-US" dirty="0"/>
          </a:p>
          <a:p>
            <a:r>
              <a:rPr lang="en-US" dirty="0"/>
              <a:t>What if your software needs to support hundreds, thousands, or millions of users?</a:t>
            </a:r>
          </a:p>
          <a:p>
            <a:endParaRPr lang="en-US" dirty="0"/>
          </a:p>
          <a:p>
            <a:pPr lvl="1"/>
            <a:r>
              <a:rPr lang="en-US" dirty="0"/>
              <a:t>Need to support multiple transactions simultaneously.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can’t buy a server big enough to support all your users.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single system provides no redundancy if it fails.</a:t>
            </a:r>
          </a:p>
        </p:txBody>
      </p:sp>
    </p:spTree>
    <p:extLst>
      <p:ext uri="{BB962C8B-B14F-4D97-AF65-F5344CB8AC3E}">
        <p14:creationId xmlns:p14="http://schemas.microsoft.com/office/powerpoint/2010/main" val="1484592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Software virtualization</a:t>
            </a:r>
          </a:p>
          <a:p>
            <a:pPr lvl="1"/>
            <a:r>
              <a:rPr lang="en-US" dirty="0"/>
              <a:t>Two types available: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Type 1 Hypervisor</a:t>
            </a:r>
          </a:p>
          <a:p>
            <a:pPr lvl="2"/>
            <a:r>
              <a:rPr lang="en-US" dirty="0"/>
              <a:t>Runs on top of the bare-metal server and sits between hardware and operating systems in the stacks.</a:t>
            </a:r>
          </a:p>
          <a:p>
            <a:pPr lvl="2"/>
            <a:r>
              <a:rPr lang="en-US" dirty="0"/>
              <a:t>Examples: VMWare ESX, Microsoft Virtual Server, Xen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Type 2 Hypervisor</a:t>
            </a:r>
          </a:p>
          <a:p>
            <a:pPr lvl="2"/>
            <a:r>
              <a:rPr lang="en-US" dirty="0"/>
              <a:t>Runs on top of an operating system.</a:t>
            </a:r>
          </a:p>
          <a:p>
            <a:pPr lvl="2"/>
            <a:r>
              <a:rPr lang="en-US" dirty="0"/>
              <a:t>Easy installation (no special hypervisor or storage required).</a:t>
            </a:r>
          </a:p>
          <a:p>
            <a:pPr lvl="2"/>
            <a:r>
              <a:rPr lang="en-US" dirty="0"/>
              <a:t>Example: Oracle </a:t>
            </a:r>
            <a:r>
              <a:rPr lang="en-US" dirty="0" err="1"/>
              <a:t>VirtualBox</a:t>
            </a:r>
            <a:r>
              <a:rPr lang="en-US" dirty="0"/>
              <a:t>, VMWare 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371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vs. Type 2 Hypervisor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97" y="1873070"/>
            <a:ext cx="7795967" cy="44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6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Type 1 vs. Type 2</a:t>
            </a:r>
          </a:p>
          <a:p>
            <a:pPr lvl="2"/>
            <a:r>
              <a:rPr lang="en-US" dirty="0"/>
              <a:t>Type 1 provides higher performance &amp; security.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Full virtualization vs. Para-virtualization</a:t>
            </a:r>
          </a:p>
          <a:p>
            <a:pPr lvl="2"/>
            <a:r>
              <a:rPr lang="en-US" b="1" dirty="0"/>
              <a:t>Full virtualization </a:t>
            </a:r>
            <a:r>
              <a:rPr lang="en-US" dirty="0"/>
              <a:t>= guest operating systems are not “aware” that they are being virtualized.</a:t>
            </a:r>
          </a:p>
          <a:p>
            <a:pPr lvl="2"/>
            <a:endParaRPr lang="en-US" dirty="0"/>
          </a:p>
          <a:p>
            <a:pPr lvl="2"/>
            <a:r>
              <a:rPr lang="en-US" b="1" dirty="0"/>
              <a:t>Para-virtualization</a:t>
            </a:r>
            <a:r>
              <a:rPr lang="en-US" dirty="0"/>
              <a:t> = guest operating system are “aware” of virtualization and have special kernel modifications.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346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2258"/>
          </a:xfrm>
        </p:spPr>
        <p:txBody>
          <a:bodyPr>
            <a:normAutofit/>
          </a:bodyPr>
          <a:lstStyle/>
          <a:p>
            <a:r>
              <a:rPr lang="en-US" b="1" dirty="0"/>
              <a:t>OS Partitioning</a:t>
            </a:r>
          </a:p>
          <a:p>
            <a:pPr lvl="1"/>
            <a:r>
              <a:rPr lang="en-US" dirty="0"/>
              <a:t>Host (or guest) operating system can partition out processes, memory, and scheduling to emulate a separate OS environment.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Separate OS environments all use same kernel.</a:t>
            </a:r>
          </a:p>
          <a:p>
            <a:pPr lvl="2"/>
            <a:r>
              <a:rPr lang="en-US" dirty="0"/>
              <a:t>If host is Linux then all “guests” are Linux.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Example: Docker containers</a:t>
            </a:r>
          </a:p>
          <a:p>
            <a:pPr lvl="2"/>
            <a:r>
              <a:rPr lang="en-US" dirty="0"/>
              <a:t>We will cover this later in the course. </a:t>
            </a:r>
            <a:r>
              <a:rPr lang="en-US" dirty="0">
                <a:sym typeface="Wingdings"/>
              </a:rPr>
              <a:t>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306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Server virtualization is the predominant form of virtualized infrastructure.</a:t>
            </a:r>
          </a:p>
          <a:p>
            <a:pPr lvl="1"/>
            <a:r>
              <a:rPr lang="en-US" dirty="0"/>
              <a:t>Most servers in enterprises are now virtualized.</a:t>
            </a:r>
          </a:p>
          <a:p>
            <a:pPr lvl="2"/>
            <a:r>
              <a:rPr lang="en-US" dirty="0"/>
              <a:t>Gartner estimates up to 75% of workloads are virtualized.</a:t>
            </a:r>
          </a:p>
          <a:p>
            <a:pPr lvl="2"/>
            <a:r>
              <a:rPr lang="en-US" dirty="0"/>
              <a:t>New virtualization software licenses have declined for first time in over a decade.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409"/>
          <a:stretch/>
        </p:blipFill>
        <p:spPr>
          <a:xfrm>
            <a:off x="5891753" y="4637987"/>
            <a:ext cx="2318993" cy="19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12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Other forms of virtualized infrastructure:</a:t>
            </a:r>
          </a:p>
          <a:p>
            <a:pPr lvl="1"/>
            <a:r>
              <a:rPr lang="en-US" dirty="0"/>
              <a:t>Virtual Desktop Infrastructure (VDI)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Storage virtualization: pooling together storage devices from disparate vendors and presenting as a single storage device.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Network virtualization: replace physical switches, routers, load balancers and firewalls with software (AWS VPC).</a:t>
            </a:r>
          </a:p>
          <a:p>
            <a:pPr lvl="2"/>
            <a:r>
              <a:rPr lang="en-US" dirty="0"/>
              <a:t>Software Defined Networking (SDN)</a:t>
            </a:r>
          </a:p>
          <a:p>
            <a:pPr lvl="2"/>
            <a:r>
              <a:rPr lang="en-US" dirty="0"/>
              <a:t>Software Defined Infrastructure (SDI)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05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VirtualBox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Hypervisor for x86 systems originally </a:t>
            </a:r>
            <a:br>
              <a:rPr lang="en-US" dirty="0"/>
            </a:br>
            <a:r>
              <a:rPr lang="en-US" dirty="0"/>
              <a:t>developed by </a:t>
            </a:r>
            <a:r>
              <a:rPr lang="en-US" dirty="0" err="1"/>
              <a:t>Innotek</a:t>
            </a:r>
            <a:r>
              <a:rPr lang="en-US" dirty="0"/>
              <a:t>, acquired by </a:t>
            </a:r>
            <a:br>
              <a:rPr lang="en-US" dirty="0"/>
            </a:br>
            <a:r>
              <a:rPr lang="en-US" dirty="0"/>
              <a:t>Sun, acquired by Oracle.</a:t>
            </a:r>
          </a:p>
          <a:p>
            <a:endParaRPr lang="en-US" dirty="0"/>
          </a:p>
          <a:p>
            <a:r>
              <a:rPr lang="en-US" dirty="0"/>
              <a:t>Core package is open source, extensions are licensed by Oracle for personal/educational use.</a:t>
            </a:r>
          </a:p>
          <a:p>
            <a:endParaRPr lang="en-US" dirty="0"/>
          </a:p>
          <a:p>
            <a:r>
              <a:rPr lang="en-US" dirty="0"/>
              <a:t>Not quite as fast as some commercial offerings but fast enough for most development.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-2" t="2393" r="47779" b="2393"/>
          <a:stretch/>
        </p:blipFill>
        <p:spPr>
          <a:xfrm>
            <a:off x="7016287" y="35152"/>
            <a:ext cx="1862659" cy="196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77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Box Demo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5839818" cy="33745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Linux virtual machine.</a:t>
            </a:r>
          </a:p>
          <a:p>
            <a:endParaRPr lang="en-US" dirty="0"/>
          </a:p>
          <a:p>
            <a:r>
              <a:rPr lang="en-US" dirty="0"/>
              <a:t>Add Alpine Linux disk image to virtual optical drive.</a:t>
            </a:r>
          </a:p>
          <a:p>
            <a:endParaRPr lang="en-US" dirty="0"/>
          </a:p>
          <a:p>
            <a:r>
              <a:rPr lang="en-US" dirty="0"/>
              <a:t>Power on new VM.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11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Creating virtual machines is time-consuming, repetitive, and mistake prone.</a:t>
            </a:r>
          </a:p>
          <a:p>
            <a:pPr lvl="1"/>
            <a:r>
              <a:rPr lang="en-US" dirty="0"/>
              <a:t>Imagine needing to stand up dozens or hundreds of test environments a day.</a:t>
            </a:r>
          </a:p>
          <a:p>
            <a:endParaRPr lang="en-US" dirty="0"/>
          </a:p>
          <a:p>
            <a:r>
              <a:rPr lang="en-US" dirty="0"/>
              <a:t>Sharing virtual machines is kind of a pain.</a:t>
            </a:r>
          </a:p>
          <a:p>
            <a:pPr lvl="1"/>
            <a:r>
              <a:rPr lang="en-US" dirty="0"/>
              <a:t>Traditionally, you would create machine images and store image versions in a repository.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if we could just share the description of a VM without having to share the actual image?</a:t>
            </a:r>
          </a:p>
        </p:txBody>
      </p:sp>
    </p:spTree>
    <p:extLst>
      <p:ext uri="{BB962C8B-B14F-4D97-AF65-F5344CB8AC3E}">
        <p14:creationId xmlns:p14="http://schemas.microsoft.com/office/powerpoint/2010/main" val="1765959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051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Vagrant automates the creation of virtual machines using infrastructure as code practices.</a:t>
            </a:r>
          </a:p>
          <a:p>
            <a:pPr lvl="1"/>
            <a:r>
              <a:rPr lang="en-US" dirty="0"/>
              <a:t>Started by Mitchell </a:t>
            </a:r>
            <a:r>
              <a:rPr lang="en-US" dirty="0" err="1"/>
              <a:t>Hishimoto</a:t>
            </a:r>
            <a:r>
              <a:rPr lang="en-US" dirty="0"/>
              <a:t> in 2010 as a personal project.</a:t>
            </a:r>
          </a:p>
          <a:p>
            <a:pPr lvl="2"/>
            <a:r>
              <a:rPr lang="en-US" dirty="0" err="1"/>
              <a:t>HashiCorp</a:t>
            </a:r>
            <a:r>
              <a:rPr lang="en-US" dirty="0"/>
              <a:t> founded in 2012 for commercial support.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Allows a user to programmatically launch virtual machines using a definition file (</a:t>
            </a:r>
            <a:r>
              <a:rPr lang="en-US" dirty="0" err="1"/>
              <a:t>Vagrantfile</a:t>
            </a:r>
            <a:r>
              <a:rPr lang="en-US" dirty="0"/>
              <a:t>). </a:t>
            </a:r>
          </a:p>
          <a:p>
            <a:pPr lvl="2"/>
            <a:r>
              <a:rPr lang="en-US" dirty="0"/>
              <a:t>Launch one or many VMs on </a:t>
            </a:r>
            <a:r>
              <a:rPr lang="en-US" dirty="0" err="1"/>
              <a:t>VirtualBox</a:t>
            </a:r>
            <a:r>
              <a:rPr lang="en-US" dirty="0"/>
              <a:t>, VMWare, Hyper-V, Docker and AWS.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Works as a “wrapper” around virtualization software and written in Ruby.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Share complete virtual machines with a simple </a:t>
            </a:r>
            <a:r>
              <a:rPr lang="en-US" dirty="0" err="1"/>
              <a:t>Vagrantfile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/>
          <a:srcRect t="11350" b="11360"/>
          <a:stretch/>
        </p:blipFill>
        <p:spPr>
          <a:xfrm>
            <a:off x="6631800" y="382572"/>
            <a:ext cx="1171773" cy="103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4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scale our platform to support more users?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584" b="10493"/>
          <a:stretch/>
        </p:blipFill>
        <p:spPr>
          <a:xfrm>
            <a:off x="49136" y="1572768"/>
            <a:ext cx="8791976" cy="46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27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architecture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44" y="1417638"/>
            <a:ext cx="6489173" cy="514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1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1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vagrant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&lt;optional box&gt;</a:t>
            </a:r>
          </a:p>
          <a:p>
            <a:pPr lvl="1"/>
            <a:r>
              <a:rPr lang="en-US" dirty="0"/>
              <a:t>Create a new </a:t>
            </a:r>
            <a:r>
              <a:rPr lang="en-US" dirty="0" err="1"/>
              <a:t>Vagrantfile</a:t>
            </a:r>
            <a:r>
              <a:rPr lang="en-US" dirty="0"/>
              <a:t> and working directory.</a:t>
            </a:r>
          </a:p>
          <a:p>
            <a:endParaRPr lang="en-US" dirty="0"/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vagrant up</a:t>
            </a:r>
          </a:p>
          <a:p>
            <a:pPr lvl="1"/>
            <a:r>
              <a:rPr lang="en-US" dirty="0"/>
              <a:t>Launch a new VM using the </a:t>
            </a:r>
            <a:r>
              <a:rPr lang="en-US" dirty="0" err="1"/>
              <a:t>Vagrantfile</a:t>
            </a:r>
            <a:r>
              <a:rPr lang="en-US" dirty="0"/>
              <a:t> configuration.</a:t>
            </a:r>
          </a:p>
          <a:p>
            <a:endParaRPr lang="en-US" dirty="0"/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vagrant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ssh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/>
              <a:t>Create an </a:t>
            </a:r>
            <a:r>
              <a:rPr lang="en-US" dirty="0" err="1"/>
              <a:t>ssh</a:t>
            </a:r>
            <a:r>
              <a:rPr lang="en-US" dirty="0"/>
              <a:t> connection to the VM.</a:t>
            </a:r>
          </a:p>
          <a:p>
            <a:endParaRPr lang="en-US" dirty="0"/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vagrant destroy</a:t>
            </a:r>
          </a:p>
          <a:p>
            <a:pPr lvl="1"/>
            <a:r>
              <a:rPr lang="en-US" dirty="0"/>
              <a:t>Remove the VM.</a:t>
            </a:r>
          </a:p>
        </p:txBody>
      </p:sp>
    </p:spTree>
    <p:extLst>
      <p:ext uri="{BB962C8B-B14F-4D97-AF65-F5344CB8AC3E}">
        <p14:creationId xmlns:p14="http://schemas.microsoft.com/office/powerpoint/2010/main" val="1216120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Demo #1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50" b="11360"/>
          <a:stretch/>
        </p:blipFill>
        <p:spPr>
          <a:xfrm>
            <a:off x="5486400" y="2309941"/>
            <a:ext cx="1875487" cy="1656680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229600" cy="5114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a new </a:t>
            </a:r>
            <a:r>
              <a:rPr lang="en-US" dirty="0" err="1"/>
              <a:t>ubuntu</a:t>
            </a:r>
            <a:r>
              <a:rPr lang="en-US" dirty="0"/>
              <a:t> VM</a:t>
            </a:r>
          </a:p>
          <a:p>
            <a:pPr lvl="1"/>
            <a:r>
              <a:rPr lang="en-US" dirty="0"/>
              <a:t>$ vagrant </a:t>
            </a:r>
            <a:r>
              <a:rPr lang="en-US" dirty="0" err="1"/>
              <a:t>init</a:t>
            </a:r>
            <a:r>
              <a:rPr lang="en-US" dirty="0"/>
              <a:t> </a:t>
            </a:r>
            <a:r>
              <a:rPr lang="en-US" dirty="0" err="1"/>
              <a:t>ubuntu</a:t>
            </a:r>
            <a:r>
              <a:rPr lang="en-US" dirty="0"/>
              <a:t>/trusty64</a:t>
            </a:r>
          </a:p>
          <a:p>
            <a:endParaRPr lang="en-US" dirty="0"/>
          </a:p>
          <a:p>
            <a:r>
              <a:rPr lang="en-US" dirty="0"/>
              <a:t>Review </a:t>
            </a:r>
            <a:r>
              <a:rPr lang="en-US" dirty="0" err="1"/>
              <a:t>Vagrantfile</a:t>
            </a:r>
            <a:r>
              <a:rPr lang="en-US" dirty="0"/>
              <a:t> configuration options.</a:t>
            </a:r>
          </a:p>
          <a:p>
            <a:endParaRPr lang="en-US" dirty="0"/>
          </a:p>
          <a:p>
            <a:r>
              <a:rPr lang="en-US" dirty="0"/>
              <a:t>Launch the new VM:</a:t>
            </a:r>
          </a:p>
          <a:p>
            <a:pPr lvl="1"/>
            <a:r>
              <a:rPr lang="en-US" dirty="0"/>
              <a:t>$ vagrant up</a:t>
            </a:r>
          </a:p>
          <a:p>
            <a:endParaRPr lang="en-US" dirty="0"/>
          </a:p>
          <a:p>
            <a:r>
              <a:rPr lang="en-US" dirty="0"/>
              <a:t>Review the VM </a:t>
            </a:r>
            <a:r>
              <a:rPr lang="en-US" dirty="0" err="1"/>
              <a:t>ssh</a:t>
            </a:r>
            <a:r>
              <a:rPr lang="en-US" dirty="0"/>
              <a:t> configuration:</a:t>
            </a:r>
          </a:p>
          <a:p>
            <a:pPr lvl="1"/>
            <a:r>
              <a:rPr lang="en-US" dirty="0"/>
              <a:t>$ vagrant </a:t>
            </a:r>
            <a:r>
              <a:rPr lang="en-US" dirty="0" err="1"/>
              <a:t>ssh-config</a:t>
            </a:r>
            <a:endParaRPr lang="en-US" dirty="0"/>
          </a:p>
          <a:p>
            <a:endParaRPr lang="en-US" dirty="0"/>
          </a:p>
          <a:p>
            <a:r>
              <a:rPr lang="en-US" dirty="0"/>
              <a:t>SSH into the new VM:</a:t>
            </a:r>
          </a:p>
          <a:p>
            <a:pPr lvl="1"/>
            <a:r>
              <a:rPr lang="en-US" dirty="0"/>
              <a:t>$ vagrant </a:t>
            </a:r>
            <a:r>
              <a:rPr lang="en-US" dirty="0" err="1"/>
              <a:t>ssh</a:t>
            </a:r>
            <a:endParaRPr lang="en-US" dirty="0"/>
          </a:p>
          <a:p>
            <a:endParaRPr lang="en-US" dirty="0"/>
          </a:p>
          <a:p>
            <a:r>
              <a:rPr lang="en-US" dirty="0"/>
              <a:t>Review the default shared directory:</a:t>
            </a:r>
          </a:p>
          <a:p>
            <a:pPr lvl="1"/>
            <a:r>
              <a:rPr lang="en-US" dirty="0"/>
              <a:t>$ cd /vagrant</a:t>
            </a:r>
          </a:p>
          <a:p>
            <a:pPr lvl="1"/>
            <a:r>
              <a:rPr lang="en-US" dirty="0"/>
              <a:t>$ touch foo</a:t>
            </a:r>
          </a:p>
          <a:p>
            <a:endParaRPr lang="en-US" dirty="0"/>
          </a:p>
          <a:p>
            <a:r>
              <a:rPr lang="en-US" dirty="0"/>
              <a:t>Delete the VM:</a:t>
            </a:r>
          </a:p>
          <a:p>
            <a:pPr lvl="1"/>
            <a:r>
              <a:rPr lang="en-US" dirty="0"/>
              <a:t>$ vagrant destroy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167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Demo #2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50" b="11360"/>
          <a:stretch/>
        </p:blipFill>
        <p:spPr>
          <a:xfrm>
            <a:off x="5486400" y="2309941"/>
            <a:ext cx="1875487" cy="1656680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229600" cy="5114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Review provisioning</a:t>
            </a:r>
            <a:br>
              <a:rPr lang="en-US" dirty="0"/>
            </a:br>
            <a:r>
              <a:rPr lang="en-US" dirty="0" err="1"/>
              <a:t>Vagrantfile</a:t>
            </a:r>
            <a:endParaRPr lang="en-US" dirty="0"/>
          </a:p>
          <a:p>
            <a:endParaRPr lang="en-US" dirty="0"/>
          </a:p>
          <a:p>
            <a:r>
              <a:rPr lang="en-US" dirty="0"/>
              <a:t>Launch the </a:t>
            </a:r>
            <a:r>
              <a:rPr lang="en-US" dirty="0" err="1"/>
              <a:t>vm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$ vagrant up</a:t>
            </a:r>
          </a:p>
          <a:p>
            <a:endParaRPr lang="en-US" dirty="0"/>
          </a:p>
          <a:p>
            <a:r>
              <a:rPr lang="en-US" dirty="0"/>
              <a:t>Watch provisioning process.</a:t>
            </a:r>
          </a:p>
          <a:p>
            <a:endParaRPr lang="en-US" dirty="0"/>
          </a:p>
          <a:p>
            <a:r>
              <a:rPr lang="en-US" dirty="0"/>
              <a:t>View webserver running on </a:t>
            </a:r>
            <a:r>
              <a:rPr lang="en-US" dirty="0" err="1"/>
              <a:t>vm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http://localhost:8081</a:t>
            </a:r>
          </a:p>
          <a:p>
            <a:endParaRPr lang="en-US" dirty="0"/>
          </a:p>
          <a:p>
            <a:r>
              <a:rPr lang="en-US" dirty="0"/>
              <a:t>Remove the virtual machine:</a:t>
            </a:r>
          </a:p>
          <a:p>
            <a:pPr lvl="1"/>
            <a:r>
              <a:rPr lang="en-US" dirty="0"/>
              <a:t>$ vagrant destroy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6611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Assignment 3: Shell Scripting</a:t>
            </a:r>
          </a:p>
          <a:p>
            <a:endParaRPr lang="en-US" dirty="0"/>
          </a:p>
          <a:p>
            <a:r>
              <a:rPr lang="en-US" dirty="0"/>
              <a:t>Read Ov</a:t>
            </a:r>
            <a:r>
              <a:rPr lang="en-US" i="1" dirty="0"/>
              <a:t>erview of Amazon Web Services </a:t>
            </a:r>
            <a:r>
              <a:rPr lang="en-US" dirty="0"/>
              <a:t>(April 2017)</a:t>
            </a:r>
          </a:p>
          <a:p>
            <a:endParaRPr lang="en-US" dirty="0"/>
          </a:p>
          <a:p>
            <a:r>
              <a:rPr lang="en-US"/>
              <a:t>Watch Lecture 4 videos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91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Up vs. 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Single large webserver vs. many small webservers.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47156"/>
              </p:ext>
            </p:extLst>
          </p:nvPr>
        </p:nvGraphicFramePr>
        <p:xfrm>
          <a:off x="1348605" y="3012122"/>
          <a:ext cx="6096001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</a:t>
                      </a:r>
                      <a:r>
                        <a:rPr lang="en-US" baseline="0" dirty="0"/>
                        <a:t> large s</a:t>
                      </a:r>
                      <a:r>
                        <a:rPr lang="en-US" dirty="0"/>
                        <a:t>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small servers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Easy to maintain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More challenging to maintain, need to sync content and handle performance differences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Finite amount of processing, memory &amp; I/O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Unlimited* amount of processing, memory &amp;</a:t>
                      </a:r>
                      <a:r>
                        <a:rPr lang="en-US" baseline="0" dirty="0"/>
                        <a:t> I/O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Requires</a:t>
                      </a:r>
                      <a:r>
                        <a:rPr lang="en-US" baseline="0" dirty="0"/>
                        <a:t> no special application support.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 needs to support</a:t>
                      </a:r>
                      <a:r>
                        <a:rPr lang="en-US" baseline="0" dirty="0"/>
                        <a:t> distributed deployment architecture (stateless, ephemeral, etc.)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48605" y="617022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Nothing is really unlimited </a:t>
            </a:r>
            <a:r>
              <a:rPr lang="en-US" sz="1200" dirty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54003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infrastructure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Building a distributed infrastructure architecture is fundamentally different.</a:t>
            </a:r>
          </a:p>
          <a:p>
            <a:endParaRPr lang="en-US" dirty="0"/>
          </a:p>
          <a:p>
            <a:pPr lvl="1"/>
            <a:r>
              <a:rPr lang="en-US" dirty="0"/>
              <a:t>May need to support thousands or millions of users.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 to route user requests to the appropriate server.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 to distribute and partition data across many systems.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 to provide fault tolerance to deliver a reliable service.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384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infrastructure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77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Deliver </a:t>
            </a:r>
            <a:r>
              <a:rPr lang="en-US" b="1" dirty="0"/>
              <a:t>fault tolerance </a:t>
            </a:r>
            <a:r>
              <a:rPr lang="en-US" dirty="0"/>
              <a:t>using software rather than hardware.</a:t>
            </a:r>
          </a:p>
          <a:p>
            <a:r>
              <a:rPr lang="en-US" dirty="0"/>
              <a:t>	</a:t>
            </a:r>
          </a:p>
          <a:p>
            <a:pPr lvl="1"/>
            <a:r>
              <a:rPr lang="en-US" dirty="0"/>
              <a:t>Fault tolerance means that a service isn’t disrupted by infrastructure failures.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Traditional servers were designed to be very fault tolerant.</a:t>
            </a:r>
          </a:p>
          <a:p>
            <a:pPr lvl="2"/>
            <a:r>
              <a:rPr lang="en-US" dirty="0"/>
              <a:t>Multiple power supplies, network adapters, RAID storage, etc.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Distributed applications leverage multiple cheap servers each of which is relatively unreliable.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Software is smarter than hardware.</a:t>
            </a:r>
          </a:p>
        </p:txBody>
      </p:sp>
    </p:spTree>
    <p:extLst>
      <p:ext uri="{BB962C8B-B14F-4D97-AF65-F5344CB8AC3E}">
        <p14:creationId xmlns:p14="http://schemas.microsoft.com/office/powerpoint/2010/main" val="882881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infrastructure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bit about patterns</a:t>
            </a:r>
            <a:r>
              <a:rPr lang="is-IS" dirty="0"/>
              <a:t>…</a:t>
            </a:r>
          </a:p>
          <a:p>
            <a:endParaRPr lang="is-IS" dirty="0"/>
          </a:p>
          <a:p>
            <a:pPr lvl="1"/>
            <a:r>
              <a:rPr lang="is-IS" dirty="0"/>
              <a:t>A </a:t>
            </a:r>
            <a:r>
              <a:rPr lang="is-IS" b="1" dirty="0"/>
              <a:t>pattern</a:t>
            </a:r>
            <a:r>
              <a:rPr lang="is-IS" dirty="0"/>
              <a:t> is a common architectural model which generally meets specified requirements or solves a problem.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An </a:t>
            </a:r>
            <a:r>
              <a:rPr lang="is-IS" b="1" dirty="0"/>
              <a:t>anti-pattern</a:t>
            </a:r>
            <a:r>
              <a:rPr lang="is-IS" dirty="0"/>
              <a:t> is an architectural model which generally leads to an unsatisfactory outcome.</a:t>
            </a:r>
          </a:p>
          <a:p>
            <a:pPr lvl="2"/>
            <a:r>
              <a:rPr lang="is-IS" dirty="0"/>
              <a:t>Many anti-patterns started out as patterns, but then became anti-patterns as technologies evolved.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28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11764</TotalTime>
  <Words>2202</Words>
  <Application>Microsoft Macintosh PowerPoint</Application>
  <PresentationFormat>On-screen Show (4:3)</PresentationFormat>
  <Paragraphs>450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Consolas</vt:lpstr>
      <vt:lpstr>Wingdings</vt:lpstr>
      <vt:lpstr>Office Theme</vt:lpstr>
      <vt:lpstr>DevOps &amp; Cloud Infrastructure SEIS 665 Week 3: Virtualization</vt:lpstr>
      <vt:lpstr>Agenda</vt:lpstr>
      <vt:lpstr>What is distributed infrastructure?</vt:lpstr>
      <vt:lpstr>Why do we need it?</vt:lpstr>
      <vt:lpstr>How do we scale our platform to support more users?</vt:lpstr>
      <vt:lpstr>Scale Up vs. Out</vt:lpstr>
      <vt:lpstr>Distributed infrastructure patterns</vt:lpstr>
      <vt:lpstr>Distributed infrastructure patterns</vt:lpstr>
      <vt:lpstr>Distributed infrastructure patterns</vt:lpstr>
      <vt:lpstr>Distributed infrastructure patterns</vt:lpstr>
      <vt:lpstr>Load balancing</vt:lpstr>
      <vt:lpstr>Load balancer distribution</vt:lpstr>
      <vt:lpstr>Load balancer distribution</vt:lpstr>
      <vt:lpstr>Proxy service</vt:lpstr>
      <vt:lpstr>Server Tree</vt:lpstr>
      <vt:lpstr>The distributed state challenge</vt:lpstr>
      <vt:lpstr>Database Sharding</vt:lpstr>
      <vt:lpstr>Database Sharding</vt:lpstr>
      <vt:lpstr>CAP Principle</vt:lpstr>
      <vt:lpstr>CAP Principle</vt:lpstr>
      <vt:lpstr>CAP Principle</vt:lpstr>
      <vt:lpstr>CAP Principle</vt:lpstr>
      <vt:lpstr>CAP Principle</vt:lpstr>
      <vt:lpstr>NoSQL</vt:lpstr>
      <vt:lpstr>NoSQL</vt:lpstr>
      <vt:lpstr>Key/value database</vt:lpstr>
      <vt:lpstr>Columnar database</vt:lpstr>
      <vt:lpstr>Columnar database</vt:lpstr>
      <vt:lpstr>Document database</vt:lpstr>
      <vt:lpstr>Document database</vt:lpstr>
      <vt:lpstr>NoSQL types</vt:lpstr>
      <vt:lpstr>Distributed system coupling</vt:lpstr>
      <vt:lpstr>Scaling performance</vt:lpstr>
      <vt:lpstr>PowerPoint Presentation</vt:lpstr>
      <vt:lpstr>Virtualization</vt:lpstr>
      <vt:lpstr>Virtualization</vt:lpstr>
      <vt:lpstr>Virtualization solves problems</vt:lpstr>
      <vt:lpstr>Virtualization definitions</vt:lpstr>
      <vt:lpstr>Virtualization Types</vt:lpstr>
      <vt:lpstr>Virtualization Types</vt:lpstr>
      <vt:lpstr>Type 1 vs. Type 2 Hypervisor</vt:lpstr>
      <vt:lpstr>Virtualization Types</vt:lpstr>
      <vt:lpstr>Virtualization Types</vt:lpstr>
      <vt:lpstr>Virtualization infrastructure</vt:lpstr>
      <vt:lpstr>Virtualization infrastructure</vt:lpstr>
      <vt:lpstr>VirtualBox</vt:lpstr>
      <vt:lpstr>Virtual Box Demo</vt:lpstr>
      <vt:lpstr>Virtual machine challenges</vt:lpstr>
      <vt:lpstr>Vagrant</vt:lpstr>
      <vt:lpstr>Vagrant architecture</vt:lpstr>
      <vt:lpstr>Vagrant Commands</vt:lpstr>
      <vt:lpstr>Vagrant Demo #1</vt:lpstr>
      <vt:lpstr>Vagrant Demo #2</vt:lpstr>
      <vt:lpstr>Homework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Microsoft Office User</cp:lastModifiedBy>
  <cp:revision>205</cp:revision>
  <dcterms:created xsi:type="dcterms:W3CDTF">2016-03-22T19:47:34Z</dcterms:created>
  <dcterms:modified xsi:type="dcterms:W3CDTF">2018-02-11T16:32:12Z</dcterms:modified>
</cp:coreProperties>
</file>